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257" r:id="rId7"/>
    <p:sldId id="258" r:id="rId8"/>
    <p:sldId id="373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8288000" cy="10287000"/>
  <p:notesSz cx="7023100" cy="93091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nva Sans 2" panose="020B0604020202020204" charset="0"/>
      <p:regular r:id="rId26"/>
    </p:embeddedFont>
    <p:embeddedFont>
      <p:font typeface="Canva Sans 2 Bold" panose="020B0604020202020204" charset="0"/>
      <p:regular r:id="rId27"/>
    </p:embeddedFont>
    <p:embeddedFont>
      <p:font typeface="Glacial Indifference" panose="020B0604020202020204" charset="0"/>
      <p:regular r:id="rId28"/>
    </p:embeddedFont>
    <p:embeddedFont>
      <p:font typeface="Glacial Indifference Bold" panose="020B0604020202020204" charset="0"/>
      <p:regular r:id="rId29"/>
    </p:embeddedFont>
    <p:embeddedFont>
      <p:font typeface="League Spartan" panose="020B0604020202020204" charset="0"/>
      <p:regular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Bold" panose="00000800000000000000" charset="0"/>
      <p:regular r:id="rId35"/>
    </p:embeddedFont>
    <p:embeddedFont>
      <p:font typeface="Poppins Ultra-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5" autoAdjust="0"/>
  </p:normalViewPr>
  <p:slideViewPr>
    <p:cSldViewPr>
      <p:cViewPr varScale="1">
        <p:scale>
          <a:sx n="57" d="100"/>
          <a:sy n="57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s01805\VSBFA_Staff\Reports\z.%20On%20Request\FY20-24%20and%20OK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'Fiscal Years 2020-2024'!$T$12</c:f>
              <c:strCache>
                <c:ptCount val="1"/>
                <c:pt idx="0">
                  <c:v>Total Direct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'Fiscal Years 2020-2024'!$U$3:$Y$3</c:f>
              <c:strCache>
                <c:ptCount val="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 YTD as of Nov</c:v>
                </c:pt>
              </c:strCache>
            </c:strRef>
          </c:cat>
          <c:val>
            <c:numRef>
              <c:f>'Fiscal Years 2020-2024'!$U$12:$Y$12</c:f>
              <c:numCache>
                <c:formatCode>_("$"* #,##0.00_);_("$"* \(#,##0.00\);_("$"* "-"??_);_(@_)</c:formatCode>
                <c:ptCount val="5"/>
                <c:pt idx="0">
                  <c:v>4792868.76</c:v>
                </c:pt>
                <c:pt idx="1">
                  <c:v>960938.38</c:v>
                </c:pt>
                <c:pt idx="2">
                  <c:v>970066.03</c:v>
                </c:pt>
                <c:pt idx="3">
                  <c:v>8787786.8000000007</c:v>
                </c:pt>
                <c:pt idx="4">
                  <c:v>2348841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D-453A-9063-C975998DAA38}"/>
            </c:ext>
          </c:extLst>
        </c:ser>
        <c:ser>
          <c:idx val="1"/>
          <c:order val="1"/>
          <c:tx>
            <c:strRef>
              <c:f>'Fiscal Years 2020-2024'!$T$13</c:f>
              <c:strCache>
                <c:ptCount val="1"/>
                <c:pt idx="0">
                  <c:v>Total Support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'Fiscal Years 2020-2024'!$U$3:$Y$3</c:f>
              <c:strCache>
                <c:ptCount val="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 YTD as of Nov</c:v>
                </c:pt>
              </c:strCache>
            </c:strRef>
          </c:cat>
          <c:val>
            <c:numRef>
              <c:f>'Fiscal Years 2020-2024'!$U$13:$Y$13</c:f>
              <c:numCache>
                <c:formatCode>_("$"* #,##0.00_);_("$"* \(#,##0.00\);_("$"* "-"??_);_(@_)</c:formatCode>
                <c:ptCount val="5"/>
                <c:pt idx="0">
                  <c:v>1112500</c:v>
                </c:pt>
                <c:pt idx="1">
                  <c:v>335000</c:v>
                </c:pt>
                <c:pt idx="2">
                  <c:v>1741993.75</c:v>
                </c:pt>
                <c:pt idx="3">
                  <c:v>625387.18999999994</c:v>
                </c:pt>
                <c:pt idx="4">
                  <c:v>1521509.28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DD-453A-9063-C975998DAA38}"/>
            </c:ext>
          </c:extLst>
        </c:ser>
        <c:ser>
          <c:idx val="2"/>
          <c:order val="2"/>
          <c:tx>
            <c:strRef>
              <c:f>'Fiscal Years 2020-2024'!$T$14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'Fiscal Years 2020-2024'!$U$3:$Y$3</c:f>
              <c:strCache>
                <c:ptCount val="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 YTD as of Nov</c:v>
                </c:pt>
              </c:strCache>
            </c:strRef>
          </c:cat>
          <c:val>
            <c:numRef>
              <c:f>'Fiscal Years 2020-2024'!$U$14:$Y$14</c:f>
              <c:numCache>
                <c:formatCode>_("$"* #,##0.00_);_("$"* \(#,##0.00\);_("$"* "-"??_);_(@_)</c:formatCode>
                <c:ptCount val="5"/>
                <c:pt idx="0">
                  <c:v>5905368.7599999998</c:v>
                </c:pt>
                <c:pt idx="1">
                  <c:v>1295938.3799999999</c:v>
                </c:pt>
                <c:pt idx="2">
                  <c:v>2712059.7800000003</c:v>
                </c:pt>
                <c:pt idx="3">
                  <c:v>9413173.9900000002</c:v>
                </c:pt>
                <c:pt idx="4">
                  <c:v>3870350.2800000003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DD-453A-9063-C975998DA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33696144"/>
        <c:axId val="633692880"/>
      </c:lineChart>
      <c:catAx>
        <c:axId val="63369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692880"/>
        <c:crosses val="autoZero"/>
        <c:auto val="1"/>
        <c:lblAlgn val="ctr"/>
        <c:lblOffset val="100"/>
        <c:noMultiLvlLbl val="0"/>
      </c:catAx>
      <c:valAx>
        <c:axId val="633692880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69614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24A51-37A3-491E-83BC-5F802522F44D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5FC7-0866-4886-AE2A-3116BC7C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5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5FC7-0866-4886-AE2A-3116BC7C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5FC7-0866-4886-AE2A-3116BC7C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6" y="1155701"/>
            <a:ext cx="16173450" cy="502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13200" spc="-18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269" y="6310314"/>
            <a:ext cx="13842302" cy="2468880"/>
          </a:xfrm>
        </p:spPr>
        <p:txBody>
          <a:bodyPr>
            <a:norm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685800" indent="0" algn="ctr">
              <a:buNone/>
              <a:defRPr sz="42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4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1151129"/>
            <a:ext cx="16171164" cy="5033772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132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268" y="6306314"/>
            <a:ext cx="13839444" cy="2468880"/>
          </a:xfrm>
        </p:spPr>
        <p:txBody>
          <a:bodyPr anchor="t"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j-lt"/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51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4984" y="2997201"/>
            <a:ext cx="6995160" cy="565099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6995" y="2997201"/>
            <a:ext cx="6995160" cy="565099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95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984" y="3060701"/>
            <a:ext cx="6995160" cy="1085100"/>
          </a:xfrm>
        </p:spPr>
        <p:txBody>
          <a:bodyPr anchor="ctr">
            <a:normAutofit/>
          </a:bodyPr>
          <a:lstStyle>
            <a:lvl1pPr marL="0" indent="0">
              <a:buNone/>
              <a:defRPr sz="33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984" y="4129626"/>
            <a:ext cx="6995160" cy="480060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11412" y="3057653"/>
            <a:ext cx="6995160" cy="1083564"/>
          </a:xfrm>
        </p:spPr>
        <p:txBody>
          <a:bodyPr anchor="ctr">
            <a:normAutofit/>
          </a:bodyPr>
          <a:lstStyle>
            <a:lvl1pPr marL="0" indent="0">
              <a:buNone/>
              <a:defRPr sz="33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11412" y="4126485"/>
            <a:ext cx="6995160" cy="480060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5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91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0" y="0"/>
            <a:ext cx="685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92106" y="813423"/>
            <a:ext cx="5074920" cy="288036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9144000" cy="68580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3973" y="3767720"/>
            <a:ext cx="5097780" cy="4690481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>
                <a:solidFill>
                  <a:srgbClr val="262626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836" y="8128001"/>
            <a:ext cx="16171164" cy="919925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8288000" cy="799642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1200"/>
              </a:spcBef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984" y="8864603"/>
            <a:ext cx="13844016" cy="8001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100">
                <a:solidFill>
                  <a:srgbClr val="262626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5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4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115925" y="1042988"/>
            <a:ext cx="3943350" cy="7200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1071563"/>
            <a:ext cx="11601450" cy="8101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9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5837" y="749300"/>
            <a:ext cx="16159163" cy="248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985" y="3017520"/>
            <a:ext cx="16130588" cy="5649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700" y="9618671"/>
            <a:ext cx="61722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5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0" y="9832046"/>
            <a:ext cx="75438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5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45889" y="8814619"/>
            <a:ext cx="4389120" cy="20955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545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2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85000"/>
        </a:lnSpc>
        <a:spcBef>
          <a:spcPct val="0"/>
        </a:spcBef>
        <a:buNone/>
        <a:defRPr sz="8100" kern="1200" spc="-1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85000"/>
        </a:lnSpc>
        <a:spcBef>
          <a:spcPts val="195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21208" indent="-514350" algn="l" defTabSz="1371600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22960" indent="-822960" algn="l" defTabSz="1371600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3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34440" indent="-1234440" algn="l" defTabSz="1371600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645920" indent="-1645920" algn="l" defTabSz="1371600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00000" indent="-342900" algn="l" defTabSz="1371600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100000" indent="-342900" algn="l" defTabSz="1371600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400000" indent="-342900" algn="l" defTabSz="1371600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700000" indent="-342900" algn="l" defTabSz="1371600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3082" y="471394"/>
            <a:ext cx="14941837" cy="5975729"/>
            <a:chOff x="0" y="0"/>
            <a:chExt cx="3935299" cy="1573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5299" cy="1573855"/>
            </a:xfrm>
            <a:custGeom>
              <a:avLst/>
              <a:gdLst/>
              <a:ahLst/>
              <a:cxnLst/>
              <a:rect l="l" t="t" r="r" b="b"/>
              <a:pathLst>
                <a:path w="3935299" h="1573855">
                  <a:moveTo>
                    <a:pt x="0" y="0"/>
                  </a:moveTo>
                  <a:lnTo>
                    <a:pt x="3935299" y="0"/>
                  </a:lnTo>
                  <a:lnTo>
                    <a:pt x="3935299" y="1573855"/>
                  </a:lnTo>
                  <a:lnTo>
                    <a:pt x="0" y="1573855"/>
                  </a:lnTo>
                  <a:close/>
                </a:path>
              </a:pathLst>
            </a:custGeom>
            <a:solidFill>
              <a:srgbClr val="EBF6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935299" cy="1631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73082" y="471394"/>
            <a:ext cx="14941837" cy="6223412"/>
          </a:xfrm>
          <a:custGeom>
            <a:avLst/>
            <a:gdLst/>
            <a:ahLst/>
            <a:cxnLst/>
            <a:rect l="l" t="t" r="r" b="b"/>
            <a:pathLst>
              <a:path w="14941837" h="6223412">
                <a:moveTo>
                  <a:pt x="0" y="0"/>
                </a:moveTo>
                <a:lnTo>
                  <a:pt x="14941836" y="0"/>
                </a:lnTo>
                <a:lnTo>
                  <a:pt x="14941836" y="6223412"/>
                </a:lnTo>
                <a:lnTo>
                  <a:pt x="0" y="6223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07" b="-336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7181931"/>
            <a:ext cx="18288000" cy="3105069"/>
          </a:xfrm>
          <a:custGeom>
            <a:avLst/>
            <a:gdLst/>
            <a:ahLst/>
            <a:cxnLst/>
            <a:rect l="l" t="t" r="r" b="b"/>
            <a:pathLst>
              <a:path w="18288000" h="3105069">
                <a:moveTo>
                  <a:pt x="0" y="0"/>
                </a:moveTo>
                <a:lnTo>
                  <a:pt x="18288000" y="0"/>
                </a:lnTo>
                <a:lnTo>
                  <a:pt x="18288000" y="3105069"/>
                </a:lnTo>
                <a:lnTo>
                  <a:pt x="0" y="3105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8284" b="-482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554703" y="4799512"/>
            <a:ext cx="3178594" cy="1734522"/>
          </a:xfrm>
          <a:custGeom>
            <a:avLst/>
            <a:gdLst/>
            <a:ahLst/>
            <a:cxnLst/>
            <a:rect l="l" t="t" r="r" b="b"/>
            <a:pathLst>
              <a:path w="3178594" h="1734522">
                <a:moveTo>
                  <a:pt x="0" y="0"/>
                </a:moveTo>
                <a:lnTo>
                  <a:pt x="3178594" y="0"/>
                </a:lnTo>
                <a:lnTo>
                  <a:pt x="3178594" y="1734522"/>
                </a:lnTo>
                <a:lnTo>
                  <a:pt x="0" y="17345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99826" y="1958970"/>
            <a:ext cx="14688347" cy="219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z="6300">
                <a:solidFill>
                  <a:srgbClr val="000000"/>
                </a:solidFill>
                <a:latin typeface="League Spartan"/>
              </a:rPr>
              <a:t>The Virginia Small Business Financing Authority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5482" y="1564988"/>
            <a:ext cx="14941837" cy="7461825"/>
            <a:chOff x="0" y="0"/>
            <a:chExt cx="3935299" cy="1965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5299" cy="1965254"/>
            </a:xfrm>
            <a:custGeom>
              <a:avLst/>
              <a:gdLst/>
              <a:ahLst/>
              <a:cxnLst/>
              <a:rect l="l" t="t" r="r" b="b"/>
              <a:pathLst>
                <a:path w="3935299" h="1965254">
                  <a:moveTo>
                    <a:pt x="0" y="0"/>
                  </a:moveTo>
                  <a:lnTo>
                    <a:pt x="3935299" y="0"/>
                  </a:lnTo>
                  <a:lnTo>
                    <a:pt x="3935299" y="1965254"/>
                  </a:lnTo>
                  <a:lnTo>
                    <a:pt x="0" y="1965254"/>
                  </a:lnTo>
                  <a:close/>
                </a:path>
              </a:pathLst>
            </a:custGeom>
            <a:solidFill>
              <a:srgbClr val="EBF6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935299" cy="202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75410" y="1564988"/>
            <a:ext cx="14164380" cy="8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>
                <a:solidFill>
                  <a:srgbClr val="000000"/>
                </a:solidFill>
                <a:latin typeface="Glacial Indifference Bold"/>
              </a:rPr>
              <a:t>The Loan Product (3/4)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14210" y="2452072"/>
            <a:ext cx="13886780" cy="683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spc="72" dirty="0">
                <a:solidFill>
                  <a:srgbClr val="000000"/>
                </a:solidFill>
                <a:latin typeface="Glacial Indifference Bold"/>
              </a:rPr>
              <a:t>Target market:</a:t>
            </a:r>
          </a:p>
          <a:p>
            <a:pPr marL="313061" lvl="1">
              <a:lnSpc>
                <a:spcPts val="4060"/>
              </a:lnSpc>
            </a:pPr>
            <a:r>
              <a:rPr lang="en-US" sz="2900" u="sng" spc="72" dirty="0">
                <a:solidFill>
                  <a:srgbClr val="000000"/>
                </a:solidFill>
                <a:latin typeface="Glacial Indifference"/>
              </a:rPr>
              <a:t>Economic development organizations </a:t>
            </a:r>
            <a:r>
              <a:rPr lang="en-US" sz="2900" spc="72" dirty="0">
                <a:solidFill>
                  <a:srgbClr val="000000"/>
                </a:solidFill>
                <a:latin typeface="Glacial Indifference"/>
              </a:rPr>
              <a:t>supporting private sector job creation, capital investment in the Tobacco Region.  </a:t>
            </a:r>
          </a:p>
          <a:p>
            <a:pPr marL="313061" lvl="1">
              <a:lnSpc>
                <a:spcPts val="4060"/>
              </a:lnSpc>
            </a:pPr>
            <a:r>
              <a:rPr lang="en-US" sz="2400" i="1" spc="72" dirty="0">
                <a:solidFill>
                  <a:srgbClr val="000000"/>
                </a:solidFill>
                <a:latin typeface="Glacial Indifference"/>
              </a:rPr>
              <a:t>Example:  Operating loans to organizations undertaking community and economic development projects to help with cash-flow as their operations wait for grant reimbursements </a:t>
            </a:r>
            <a:endParaRPr lang="en-US" sz="1200" i="1" spc="72" dirty="0">
              <a:solidFill>
                <a:srgbClr val="000000"/>
              </a:solidFill>
              <a:latin typeface="Glacial Indifference"/>
            </a:endParaRPr>
          </a:p>
          <a:p>
            <a:pPr marL="313061" lvl="1">
              <a:lnSpc>
                <a:spcPts val="4060"/>
              </a:lnSpc>
            </a:pPr>
            <a:endParaRPr lang="en-US" sz="2900" u="sng" spc="72" dirty="0">
              <a:solidFill>
                <a:srgbClr val="000000"/>
              </a:solidFill>
              <a:latin typeface="Glacial Indifference"/>
            </a:endParaRPr>
          </a:p>
          <a:p>
            <a:pPr marL="313061" lvl="1">
              <a:lnSpc>
                <a:spcPts val="4060"/>
              </a:lnSpc>
            </a:pPr>
            <a:r>
              <a:rPr lang="en-US" sz="2900" u="sng" spc="72" dirty="0">
                <a:solidFill>
                  <a:srgbClr val="000000"/>
                </a:solidFill>
                <a:latin typeface="Glacial Indifference"/>
              </a:rPr>
              <a:t>Agribusiness projects </a:t>
            </a:r>
            <a:r>
              <a:rPr lang="en-US" sz="2900" spc="72" dirty="0">
                <a:solidFill>
                  <a:srgbClr val="000000"/>
                </a:solidFill>
                <a:latin typeface="Glacial Indifference"/>
              </a:rPr>
              <a:t>– especially those sourcing inputs from the Tobacco Region. </a:t>
            </a:r>
            <a:r>
              <a:rPr lang="en-US" sz="2800" i="1" spc="72" dirty="0">
                <a:solidFill>
                  <a:srgbClr val="000000"/>
                </a:solidFill>
                <a:latin typeface="Glacial Indifference"/>
              </a:rPr>
              <a:t>Example: Operating loans/ lines of credit to value-added processors of Virginia grown agriculture and forestry products that enable the business to pay producers in a timely manner while they wait for accounts receivable to clear</a:t>
            </a:r>
          </a:p>
          <a:p>
            <a:pPr marL="313061" lvl="1">
              <a:lnSpc>
                <a:spcPts val="4060"/>
              </a:lnSpc>
            </a:pPr>
            <a:endParaRPr lang="en-US" sz="2900" spc="72" dirty="0">
              <a:solidFill>
                <a:srgbClr val="000000"/>
              </a:solidFill>
              <a:latin typeface="Glacial Indifference"/>
            </a:endParaRPr>
          </a:p>
          <a:p>
            <a:pPr marL="313061" lvl="1">
              <a:lnSpc>
                <a:spcPts val="4060"/>
              </a:lnSpc>
            </a:pPr>
            <a:r>
              <a:rPr lang="en-US" sz="2900" u="sng" spc="72" dirty="0">
                <a:solidFill>
                  <a:srgbClr val="000000"/>
                </a:solidFill>
                <a:latin typeface="Glacial Indifference"/>
              </a:rPr>
              <a:t>Energy projects </a:t>
            </a:r>
            <a:r>
              <a:rPr lang="en-US" sz="2900" spc="72" dirty="0">
                <a:solidFill>
                  <a:srgbClr val="000000"/>
                </a:solidFill>
                <a:latin typeface="Glacial Indifference"/>
              </a:rPr>
              <a:t>– especially those with some form of public-sector support</a:t>
            </a:r>
          </a:p>
          <a:p>
            <a:pPr>
              <a:lnSpc>
                <a:spcPts val="4060"/>
              </a:lnSpc>
            </a:pPr>
            <a:r>
              <a:rPr lang="en-US" sz="2900" spc="72" dirty="0">
                <a:solidFill>
                  <a:srgbClr val="000000"/>
                </a:solidFill>
                <a:latin typeface="Glacial Indifference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5482" y="1564988"/>
            <a:ext cx="14941837" cy="7461825"/>
            <a:chOff x="0" y="0"/>
            <a:chExt cx="3935299" cy="1965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5299" cy="1965254"/>
            </a:xfrm>
            <a:custGeom>
              <a:avLst/>
              <a:gdLst/>
              <a:ahLst/>
              <a:cxnLst/>
              <a:rect l="l" t="t" r="r" b="b"/>
              <a:pathLst>
                <a:path w="3935299" h="1965254">
                  <a:moveTo>
                    <a:pt x="0" y="0"/>
                  </a:moveTo>
                  <a:lnTo>
                    <a:pt x="3935299" y="0"/>
                  </a:lnTo>
                  <a:lnTo>
                    <a:pt x="3935299" y="1965254"/>
                  </a:lnTo>
                  <a:lnTo>
                    <a:pt x="0" y="1965254"/>
                  </a:lnTo>
                  <a:close/>
                </a:path>
              </a:pathLst>
            </a:custGeom>
            <a:solidFill>
              <a:srgbClr val="EBF6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935299" cy="202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53010" y="1940020"/>
            <a:ext cx="14164380" cy="8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Glacial Indifference Bold"/>
              </a:rPr>
              <a:t>The Loan Product (4/4)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3010" y="3225946"/>
            <a:ext cx="13886780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Loan approval process similar to TROF Program:</a:t>
            </a:r>
          </a:p>
          <a:p>
            <a:pPr marL="1104911" lvl="2" indent="-323856">
              <a:lnSpc>
                <a:spcPts val="4200"/>
              </a:lnSpc>
              <a:buFont typeface="Arial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VSBFA reviews loans, sends to TRRC for review and approval, along with staff recommendation on terms, risk, etc.</a:t>
            </a:r>
          </a:p>
          <a:p>
            <a:pPr marL="1104911" lvl="2" indent="-323856">
              <a:lnSpc>
                <a:spcPts val="4200"/>
              </a:lnSpc>
              <a:buFont typeface="Arial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TRRC staff emails relevant information about loan to Incentives &amp; Loan Committee, providing at least three business days for review. </a:t>
            </a:r>
          </a:p>
          <a:p>
            <a:pPr marL="1104911" lvl="2" indent="-323856">
              <a:lnSpc>
                <a:spcPts val="4200"/>
              </a:lnSpc>
              <a:buFont typeface="Arial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Once all Committee issues or questions are resolved, application routed to the TRRC Director (loans up to $1M), I&amp;L Committee (loans up to $3M) or Full Commission (loans over $3M) for final approval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Timeframe</a:t>
            </a:r>
          </a:p>
          <a:p>
            <a:pPr marL="1320815" lvl="2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First Quarter 2024 loan product roll out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5482" y="1564988"/>
            <a:ext cx="14941837" cy="7461825"/>
            <a:chOff x="0" y="0"/>
            <a:chExt cx="3935299" cy="1965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5299" cy="1965254"/>
            </a:xfrm>
            <a:custGeom>
              <a:avLst/>
              <a:gdLst/>
              <a:ahLst/>
              <a:cxnLst/>
              <a:rect l="l" t="t" r="r" b="b"/>
              <a:pathLst>
                <a:path w="3935299" h="1965254">
                  <a:moveTo>
                    <a:pt x="0" y="0"/>
                  </a:moveTo>
                  <a:lnTo>
                    <a:pt x="3935299" y="0"/>
                  </a:lnTo>
                  <a:lnTo>
                    <a:pt x="3935299" y="1965254"/>
                  </a:lnTo>
                  <a:lnTo>
                    <a:pt x="0" y="1965254"/>
                  </a:lnTo>
                  <a:close/>
                </a:path>
              </a:pathLst>
            </a:custGeom>
            <a:solidFill>
              <a:srgbClr val="EBF6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935299" cy="202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53010" y="1940020"/>
            <a:ext cx="14164380" cy="8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Glacial Indifference Bold"/>
              </a:rPr>
              <a:t>VSBFA Contribution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3010" y="3032467"/>
            <a:ext cx="13886780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53" lvl="1" indent="-280677">
              <a:lnSpc>
                <a:spcPts val="3640"/>
              </a:lnSpc>
              <a:buFont typeface="Arial"/>
              <a:buChar char="•"/>
            </a:pPr>
            <a:r>
              <a:rPr lang="en-US" sz="2600" spc="65" dirty="0">
                <a:solidFill>
                  <a:srgbClr val="000000"/>
                </a:solidFill>
                <a:latin typeface="Glacial Indifference"/>
              </a:rPr>
              <a:t>Promote the program throughout the Tobacco Commission region</a:t>
            </a:r>
          </a:p>
          <a:p>
            <a:pPr marL="561353" lvl="1" indent="-280677">
              <a:lnSpc>
                <a:spcPts val="3640"/>
              </a:lnSpc>
              <a:buFont typeface="Arial"/>
              <a:buChar char="•"/>
            </a:pPr>
            <a:r>
              <a:rPr lang="en-US" sz="2600" spc="65" dirty="0">
                <a:solidFill>
                  <a:srgbClr val="000000"/>
                </a:solidFill>
                <a:latin typeface="Glacial Indifference"/>
              </a:rPr>
              <a:t>Assist in originating, screening, and assessing a company’s ability to repay the loan, as well as the experience of the company’s management and the adequacy of the collateral available to secure the loan</a:t>
            </a:r>
          </a:p>
          <a:p>
            <a:pPr marL="561353" lvl="1" indent="-280677">
              <a:lnSpc>
                <a:spcPts val="3640"/>
              </a:lnSpc>
              <a:buFont typeface="Arial"/>
              <a:buChar char="•"/>
            </a:pPr>
            <a:r>
              <a:rPr lang="en-US" sz="2600" spc="65" dirty="0">
                <a:solidFill>
                  <a:srgbClr val="000000"/>
                </a:solidFill>
                <a:latin typeface="Glacial Indifference"/>
              </a:rPr>
              <a:t>VSBFA also considers the Region’s economic impact and job creation and/or retention resulting from the financing</a:t>
            </a:r>
          </a:p>
          <a:p>
            <a:pPr marL="561353" lvl="1" indent="-280677">
              <a:lnSpc>
                <a:spcPts val="3640"/>
              </a:lnSpc>
              <a:buFont typeface="Arial"/>
              <a:buChar char="•"/>
            </a:pPr>
            <a:r>
              <a:rPr lang="en-US" sz="2600" spc="65" dirty="0">
                <a:solidFill>
                  <a:srgbClr val="000000"/>
                </a:solidFill>
                <a:latin typeface="Glacial Indifference"/>
              </a:rPr>
              <a:t>Perform credit analysis/ underwriting, and provide recommendations for loan approval </a:t>
            </a:r>
          </a:p>
          <a:p>
            <a:pPr marL="561353" lvl="1" indent="-280677">
              <a:lnSpc>
                <a:spcPts val="3640"/>
              </a:lnSpc>
              <a:buFont typeface="Arial"/>
              <a:buChar char="•"/>
            </a:pPr>
            <a:r>
              <a:rPr lang="en-US" sz="2600" spc="65" dirty="0">
                <a:solidFill>
                  <a:srgbClr val="000000"/>
                </a:solidFill>
                <a:latin typeface="Glacial Indifference"/>
              </a:rPr>
              <a:t>Provide quick and efficient loan processing, closing, maintenance, and servicing </a:t>
            </a:r>
          </a:p>
          <a:p>
            <a:pPr marL="561353" lvl="1" indent="-280677">
              <a:lnSpc>
                <a:spcPts val="3640"/>
              </a:lnSpc>
              <a:buFont typeface="Arial"/>
              <a:buChar char="•"/>
            </a:pPr>
            <a:r>
              <a:rPr lang="en-US" sz="2600" spc="65" dirty="0">
                <a:solidFill>
                  <a:srgbClr val="000000"/>
                </a:solidFill>
                <a:latin typeface="Glacial Indifference"/>
              </a:rPr>
              <a:t>Nearly 40 years of experience lending to small businesses throughout rural Virginia</a:t>
            </a:r>
          </a:p>
          <a:p>
            <a:pPr marL="561353" lvl="1" indent="-280677">
              <a:lnSpc>
                <a:spcPts val="3640"/>
              </a:lnSpc>
              <a:buFont typeface="Arial"/>
              <a:buChar char="•"/>
            </a:pPr>
            <a:r>
              <a:rPr lang="en-US" sz="2600" spc="65" dirty="0">
                <a:solidFill>
                  <a:srgbClr val="000000"/>
                </a:solidFill>
                <a:latin typeface="Glacial Indifference"/>
              </a:rPr>
              <a:t>Experienced staff with over 65+ combined years of commercial small business lending experience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5482" y="1564988"/>
            <a:ext cx="14941837" cy="7461825"/>
            <a:chOff x="0" y="0"/>
            <a:chExt cx="3935299" cy="1965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5299" cy="1965254"/>
            </a:xfrm>
            <a:custGeom>
              <a:avLst/>
              <a:gdLst/>
              <a:ahLst/>
              <a:cxnLst/>
              <a:rect l="l" t="t" r="r" b="b"/>
              <a:pathLst>
                <a:path w="3935299" h="1965254">
                  <a:moveTo>
                    <a:pt x="0" y="0"/>
                  </a:moveTo>
                  <a:lnTo>
                    <a:pt x="3935299" y="0"/>
                  </a:lnTo>
                  <a:lnTo>
                    <a:pt x="3935299" y="1965254"/>
                  </a:lnTo>
                  <a:lnTo>
                    <a:pt x="0" y="1965254"/>
                  </a:lnTo>
                  <a:close/>
                </a:path>
              </a:pathLst>
            </a:custGeom>
            <a:solidFill>
              <a:srgbClr val="EBF6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935299" cy="202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53010" y="1940020"/>
            <a:ext cx="14164380" cy="8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Glacial Indifference Bold"/>
              </a:rPr>
              <a:t>Conclusion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3010" y="3158929"/>
            <a:ext cx="13886780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3000" spc="7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00"/>
              </a:lnSpc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This partnership will spur new investment, job creation and support industrial and business infrastructure, with a particular focus on supporting economic development partner organizations, as well as region’s agribusiness and energy sectors.</a:t>
            </a:r>
          </a:p>
          <a:p>
            <a:pPr>
              <a:lnSpc>
                <a:spcPts val="4200"/>
              </a:lnSpc>
            </a:pPr>
            <a:endParaRPr lang="en-US" sz="3000" spc="7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00"/>
              </a:lnSpc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This program will leverage Tobacco Commission funds in a manner that will provide perpetual funding, enabling the TRRC to support this region for years to come.</a:t>
            </a:r>
          </a:p>
          <a:p>
            <a:pPr>
              <a:lnSpc>
                <a:spcPts val="4200"/>
              </a:lnSpc>
            </a:pPr>
            <a:endParaRPr lang="en-US" sz="3000" spc="75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3709" y="1412588"/>
            <a:ext cx="14941837" cy="7461825"/>
          </a:xfrm>
          <a:custGeom>
            <a:avLst/>
            <a:gdLst/>
            <a:ahLst/>
            <a:cxnLst/>
            <a:rect l="l" t="t" r="r" b="b"/>
            <a:pathLst>
              <a:path w="14941837" h="7461825">
                <a:moveTo>
                  <a:pt x="0" y="0"/>
                </a:moveTo>
                <a:lnTo>
                  <a:pt x="14941836" y="0"/>
                </a:lnTo>
                <a:lnTo>
                  <a:pt x="14941836" y="7461824"/>
                </a:lnTo>
                <a:lnTo>
                  <a:pt x="0" y="7461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73" b="-114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277388" y="3184519"/>
            <a:ext cx="13734478" cy="493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70">
                <a:solidFill>
                  <a:srgbClr val="000000"/>
                </a:solidFill>
                <a:latin typeface="Glacial Indifference"/>
              </a:rPr>
              <a:t>The Virginia Small Business Financing Authority (VSBFA) offers programs to provide businesses, not-for-profits, and economic development authorities with the financing needed for economic growth and expansion throughout the Commonwealth. Some of VSBFA's programs include:</a:t>
            </a:r>
          </a:p>
          <a:p>
            <a:pPr marL="604532" lvl="1" indent="-302266">
              <a:lnSpc>
                <a:spcPts val="3920"/>
              </a:lnSpc>
              <a:buFont typeface="Arial"/>
              <a:buChar char="•"/>
            </a:pPr>
            <a:r>
              <a:rPr lang="en-US" sz="2800" spc="70">
                <a:solidFill>
                  <a:srgbClr val="000000"/>
                </a:solidFill>
                <a:latin typeface="Glacial Indifference"/>
              </a:rPr>
              <a:t>Economic Development Loan Fund</a:t>
            </a:r>
          </a:p>
          <a:p>
            <a:pPr marL="604532" lvl="1" indent="-302266">
              <a:lnSpc>
                <a:spcPts val="3920"/>
              </a:lnSpc>
              <a:buFont typeface="Arial"/>
              <a:buChar char="•"/>
            </a:pPr>
            <a:r>
              <a:rPr lang="en-US" sz="2800" spc="70">
                <a:solidFill>
                  <a:srgbClr val="000000"/>
                </a:solidFill>
                <a:latin typeface="Glacial Indifference"/>
              </a:rPr>
              <a:t>Microloan Program</a:t>
            </a:r>
          </a:p>
          <a:p>
            <a:pPr marL="604532" lvl="1" indent="-302266">
              <a:lnSpc>
                <a:spcPts val="3920"/>
              </a:lnSpc>
              <a:buFont typeface="Arial"/>
              <a:buChar char="•"/>
            </a:pPr>
            <a:r>
              <a:rPr lang="en-US" sz="2800" spc="70">
                <a:solidFill>
                  <a:srgbClr val="000000"/>
                </a:solidFill>
                <a:latin typeface="Glacial Indifference"/>
              </a:rPr>
              <a:t>Child Care Financing Program</a:t>
            </a:r>
          </a:p>
          <a:p>
            <a:pPr marL="604532" lvl="1" indent="-302266">
              <a:lnSpc>
                <a:spcPts val="3920"/>
              </a:lnSpc>
              <a:buFont typeface="Arial"/>
              <a:buChar char="•"/>
            </a:pPr>
            <a:r>
              <a:rPr lang="en-US" sz="2800" spc="70">
                <a:solidFill>
                  <a:srgbClr val="000000"/>
                </a:solidFill>
                <a:latin typeface="Glacial Indifference"/>
              </a:rPr>
              <a:t>Loan Guaranty Program</a:t>
            </a:r>
          </a:p>
          <a:p>
            <a:pPr marL="604532" lvl="1" indent="-302266">
              <a:lnSpc>
                <a:spcPts val="3920"/>
              </a:lnSpc>
              <a:buFont typeface="Arial"/>
              <a:buChar char="•"/>
            </a:pPr>
            <a:r>
              <a:rPr lang="en-US" sz="2800" spc="70">
                <a:solidFill>
                  <a:srgbClr val="000000"/>
                </a:solidFill>
                <a:latin typeface="Glacial Indifference"/>
              </a:rPr>
              <a:t>Loan Participation Program</a:t>
            </a:r>
          </a:p>
          <a:p>
            <a:pPr marL="604532" lvl="1" indent="-302266">
              <a:lnSpc>
                <a:spcPts val="3920"/>
              </a:lnSpc>
              <a:buFont typeface="Arial"/>
              <a:buChar char="•"/>
            </a:pPr>
            <a:r>
              <a:rPr lang="en-US" sz="2800" spc="70">
                <a:solidFill>
                  <a:srgbClr val="000000"/>
                </a:solidFill>
                <a:latin typeface="Glacial Indifference"/>
              </a:rPr>
              <a:t>State Small Business Credit Initiative (SSBCI 2.0)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54140" y="2014894"/>
            <a:ext cx="12179720" cy="69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8"/>
              </a:lnSpc>
            </a:pPr>
            <a:r>
              <a:rPr lang="en-US" sz="4120">
                <a:solidFill>
                  <a:srgbClr val="0D4677"/>
                </a:solidFill>
                <a:latin typeface="League Spartan"/>
              </a:rPr>
              <a:t>Virginia Small Business Financing Authority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3082" y="1412588"/>
            <a:ext cx="14941837" cy="7461825"/>
          </a:xfrm>
          <a:custGeom>
            <a:avLst/>
            <a:gdLst/>
            <a:ahLst/>
            <a:cxnLst/>
            <a:rect l="l" t="t" r="r" b="b"/>
            <a:pathLst>
              <a:path w="14941837" h="7461825">
                <a:moveTo>
                  <a:pt x="0" y="0"/>
                </a:moveTo>
                <a:lnTo>
                  <a:pt x="14941836" y="0"/>
                </a:lnTo>
                <a:lnTo>
                  <a:pt x="14941836" y="7461824"/>
                </a:lnTo>
                <a:lnTo>
                  <a:pt x="0" y="7461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73" b="-114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701858" y="4675205"/>
            <a:ext cx="4592081" cy="3765506"/>
          </a:xfrm>
          <a:custGeom>
            <a:avLst/>
            <a:gdLst/>
            <a:ahLst/>
            <a:cxnLst/>
            <a:rect l="l" t="t" r="r" b="b"/>
            <a:pathLst>
              <a:path w="4592081" h="3765506">
                <a:moveTo>
                  <a:pt x="0" y="0"/>
                </a:moveTo>
                <a:lnTo>
                  <a:pt x="4592081" y="0"/>
                </a:lnTo>
                <a:lnTo>
                  <a:pt x="4592081" y="3765506"/>
                </a:lnTo>
                <a:lnTo>
                  <a:pt x="0" y="3765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73082" y="3460115"/>
            <a:ext cx="14941837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D4677"/>
                </a:solidFill>
                <a:latin typeface="Glacial Indifference Bold"/>
              </a:rPr>
              <a:t>VSBFA Figures and Statistics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18873" y="190501"/>
            <a:ext cx="17050254" cy="130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0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0" i="0" u="none" strike="noStrike" kern="1200" cap="none" spc="0" normalizeH="0" baseline="0" noProof="0" dirty="0">
                <a:ln>
                  <a:noFill/>
                </a:ln>
                <a:solidFill>
                  <a:srgbClr val="EBF6FA"/>
                </a:solidFill>
                <a:effectLst/>
                <a:uLnTx/>
                <a:uFillTx/>
                <a:latin typeface="Canva Sans 2 Bold"/>
                <a:ea typeface="+mn-ea"/>
                <a:cs typeface="+mn-cs"/>
              </a:rPr>
              <a:t>VSBFA Fiscal Years 2020-2024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697200" y="9947669"/>
            <a:ext cx="2392417" cy="287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va Sans 2"/>
                <a:ea typeface="+mn-ea"/>
                <a:cs typeface="+mn-cs"/>
              </a:rPr>
              <a:t>AS OF NOVEMBER 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C68DE72-C923-B1AA-B70D-0D5068A2FFF9}"/>
              </a:ext>
            </a:extLst>
          </p:cNvPr>
          <p:cNvGraphicFramePr>
            <a:graphicFrameLocks/>
          </p:cNvGraphicFramePr>
          <p:nvPr/>
        </p:nvGraphicFramePr>
        <p:xfrm>
          <a:off x="2438400" y="5138304"/>
          <a:ext cx="13106401" cy="4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2A6AFA-A2EA-8D8A-4550-527E477BA5B4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428856"/>
          <a:ext cx="17678400" cy="3657600"/>
        </p:xfrm>
        <a:graphic>
          <a:graphicData uri="http://schemas.openxmlformats.org/drawingml/2006/table">
            <a:tbl>
              <a:tblPr firstRow="1" lastRow="1" bandRow="1">
                <a:tableStyleId>{EB9631B5-78F2-41C9-869B-9F39066F8104}</a:tableStyleId>
              </a:tblPr>
              <a:tblGrid>
                <a:gridCol w="2726520">
                  <a:extLst>
                    <a:ext uri="{9D8B030D-6E8A-4147-A177-3AD203B41FA5}">
                      <a16:colId xmlns:a16="http://schemas.microsoft.com/office/drawing/2014/main" val="2714844364"/>
                    </a:ext>
                  </a:extLst>
                </a:gridCol>
                <a:gridCol w="571689">
                  <a:extLst>
                    <a:ext uri="{9D8B030D-6E8A-4147-A177-3AD203B41FA5}">
                      <a16:colId xmlns:a16="http://schemas.microsoft.com/office/drawing/2014/main" val="1794236996"/>
                    </a:ext>
                  </a:extLst>
                </a:gridCol>
                <a:gridCol w="2418687">
                  <a:extLst>
                    <a:ext uri="{9D8B030D-6E8A-4147-A177-3AD203B41FA5}">
                      <a16:colId xmlns:a16="http://schemas.microsoft.com/office/drawing/2014/main" val="3553813328"/>
                    </a:ext>
                  </a:extLst>
                </a:gridCol>
                <a:gridCol w="571689">
                  <a:extLst>
                    <a:ext uri="{9D8B030D-6E8A-4147-A177-3AD203B41FA5}">
                      <a16:colId xmlns:a16="http://schemas.microsoft.com/office/drawing/2014/main" val="2731178254"/>
                    </a:ext>
                  </a:extLst>
                </a:gridCol>
                <a:gridCol w="2418687">
                  <a:extLst>
                    <a:ext uri="{9D8B030D-6E8A-4147-A177-3AD203B41FA5}">
                      <a16:colId xmlns:a16="http://schemas.microsoft.com/office/drawing/2014/main" val="3845859433"/>
                    </a:ext>
                  </a:extLst>
                </a:gridCol>
                <a:gridCol w="571689">
                  <a:extLst>
                    <a:ext uri="{9D8B030D-6E8A-4147-A177-3AD203B41FA5}">
                      <a16:colId xmlns:a16="http://schemas.microsoft.com/office/drawing/2014/main" val="3021767985"/>
                    </a:ext>
                  </a:extLst>
                </a:gridCol>
                <a:gridCol w="2418687">
                  <a:extLst>
                    <a:ext uri="{9D8B030D-6E8A-4147-A177-3AD203B41FA5}">
                      <a16:colId xmlns:a16="http://schemas.microsoft.com/office/drawing/2014/main" val="3586544991"/>
                    </a:ext>
                  </a:extLst>
                </a:gridCol>
                <a:gridCol w="571689">
                  <a:extLst>
                    <a:ext uri="{9D8B030D-6E8A-4147-A177-3AD203B41FA5}">
                      <a16:colId xmlns:a16="http://schemas.microsoft.com/office/drawing/2014/main" val="2511489858"/>
                    </a:ext>
                  </a:extLst>
                </a:gridCol>
                <a:gridCol w="2418687">
                  <a:extLst>
                    <a:ext uri="{9D8B030D-6E8A-4147-A177-3AD203B41FA5}">
                      <a16:colId xmlns:a16="http://schemas.microsoft.com/office/drawing/2014/main" val="1728657409"/>
                    </a:ext>
                  </a:extLst>
                </a:gridCol>
                <a:gridCol w="571689">
                  <a:extLst>
                    <a:ext uri="{9D8B030D-6E8A-4147-A177-3AD203B41FA5}">
                      <a16:colId xmlns:a16="http://schemas.microsoft.com/office/drawing/2014/main" val="879124440"/>
                    </a:ext>
                  </a:extLst>
                </a:gridCol>
                <a:gridCol w="2418687">
                  <a:extLst>
                    <a:ext uri="{9D8B030D-6E8A-4147-A177-3AD203B41FA5}">
                      <a16:colId xmlns:a16="http://schemas.microsoft.com/office/drawing/2014/main" val="1734386419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FY20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FY21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FY22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FY23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FY24 - July 2023 to November 2023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934359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Program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Amount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#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Amount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Amount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Amount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#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Amount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351337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Child Care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92,368.76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232,969.02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391,487.76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400,000.00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193,841.00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3750869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Federal EDLF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3,590,000.00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600,000.00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495,000.00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5,742,690.00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         -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0536464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>
                          <a:solidFill>
                            <a:srgbClr val="0070C0"/>
                          </a:solidFill>
                          <a:effectLst/>
                        </a:rPr>
                        <a:t>Loan Guaranty</a:t>
                      </a:r>
                      <a:endParaRPr lang="en-US" sz="2400" b="0" i="0" u="none" strike="noStrike">
                        <a:solidFill>
                          <a:srgbClr val="0070C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862,500.00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75,000.00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1,741,993.75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565,387.19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1,041,925.00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23301575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SSBCI CCP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250,000.00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260,000.00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         -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60,000.00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479,584.28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1979064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>
                          <a:solidFill>
                            <a:srgbClr val="0070C0"/>
                          </a:solidFill>
                          <a:effectLst/>
                        </a:rPr>
                        <a:t>Microloan</a:t>
                      </a:r>
                      <a:endParaRPr lang="en-US" sz="2400" b="0" i="0" u="none" strike="noStrike">
                        <a:solidFill>
                          <a:srgbClr val="0070C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210,500.00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127,969.36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83,578.27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187,596.80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610,000.00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1384298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>
                          <a:solidFill>
                            <a:srgbClr val="0070C0"/>
                          </a:solidFill>
                          <a:effectLst/>
                        </a:rPr>
                        <a:t>VSBFA EDLF</a:t>
                      </a:r>
                      <a:endParaRPr lang="en-US" sz="2400" b="0" i="0" u="none" strike="noStrike">
                        <a:solidFill>
                          <a:srgbClr val="0070C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900,000.00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                -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         -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2,457,500.00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1,545,000.00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217522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5,937,882.39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1,400,938.38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2,862,059.78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9,413,173.99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3,870,350.28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lacial Indifference" panose="020B060402020202020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09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05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55299"/>
            <a:ext cx="18288000" cy="7112536"/>
          </a:xfrm>
          <a:custGeom>
            <a:avLst/>
            <a:gdLst/>
            <a:ahLst/>
            <a:cxnLst/>
            <a:rect l="l" t="t" r="r" b="b"/>
            <a:pathLst>
              <a:path w="18288000" h="7112536">
                <a:moveTo>
                  <a:pt x="0" y="0"/>
                </a:moveTo>
                <a:lnTo>
                  <a:pt x="18288000" y="0"/>
                </a:lnTo>
                <a:lnTo>
                  <a:pt x="18288000" y="7112536"/>
                </a:lnTo>
                <a:lnTo>
                  <a:pt x="0" y="711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99344" y="232915"/>
            <a:ext cx="2689311" cy="1357011"/>
          </a:xfrm>
          <a:custGeom>
            <a:avLst/>
            <a:gdLst/>
            <a:ahLst/>
            <a:cxnLst/>
            <a:rect l="l" t="t" r="r" b="b"/>
            <a:pathLst>
              <a:path w="2689311" h="1357011">
                <a:moveTo>
                  <a:pt x="0" y="0"/>
                </a:moveTo>
                <a:lnTo>
                  <a:pt x="2689312" y="0"/>
                </a:lnTo>
                <a:lnTo>
                  <a:pt x="2689312" y="1357011"/>
                </a:lnTo>
                <a:lnTo>
                  <a:pt x="0" y="1357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12530" y="9320725"/>
            <a:ext cx="1662940" cy="287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>
                <a:solidFill>
                  <a:srgbClr val="FFFFFF"/>
                </a:solidFill>
                <a:latin typeface="Canva Sans 2"/>
              </a:rPr>
              <a:t>AS OF MAY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44" t="-10088" r="-50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73082" y="1412588"/>
            <a:ext cx="14941837" cy="7461825"/>
            <a:chOff x="0" y="0"/>
            <a:chExt cx="3935299" cy="19652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5299" cy="1965254"/>
            </a:xfrm>
            <a:custGeom>
              <a:avLst/>
              <a:gdLst/>
              <a:ahLst/>
              <a:cxnLst/>
              <a:rect l="l" t="t" r="r" b="b"/>
              <a:pathLst>
                <a:path w="3935299" h="1965254">
                  <a:moveTo>
                    <a:pt x="0" y="0"/>
                  </a:moveTo>
                  <a:lnTo>
                    <a:pt x="3935299" y="0"/>
                  </a:lnTo>
                  <a:lnTo>
                    <a:pt x="3935299" y="1965254"/>
                  </a:lnTo>
                  <a:lnTo>
                    <a:pt x="0" y="1965254"/>
                  </a:lnTo>
                  <a:close/>
                </a:path>
              </a:pathLst>
            </a:custGeom>
            <a:solidFill>
              <a:srgbClr val="0D467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935299" cy="202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035797" y="1412588"/>
            <a:ext cx="1413029" cy="5365009"/>
            <a:chOff x="0" y="0"/>
            <a:chExt cx="1884039" cy="7153345"/>
          </a:xfrm>
        </p:grpSpPr>
        <p:sp>
          <p:nvSpPr>
            <p:cNvPr id="7" name="TextBox 7"/>
            <p:cNvSpPr txBox="1"/>
            <p:nvPr/>
          </p:nvSpPr>
          <p:spPr>
            <a:xfrm rot="-5400000">
              <a:off x="-1703028" y="3499089"/>
              <a:ext cx="5857009" cy="1317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85"/>
                </a:lnSpc>
              </a:pPr>
              <a:r>
                <a:rPr lang="en-US" sz="7257">
                  <a:solidFill>
                    <a:srgbClr val="FFFFFF"/>
                  </a:solidFill>
                  <a:latin typeface="League Spartan"/>
                </a:rPr>
                <a:t>VSBFA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0"/>
              <a:ext cx="60533" cy="71533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42711" y="2586105"/>
            <a:ext cx="4662284" cy="63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6"/>
              </a:lnSpc>
            </a:pPr>
            <a:r>
              <a:rPr lang="en-US" sz="4602">
                <a:solidFill>
                  <a:srgbClr val="FFFFFF"/>
                </a:solidFill>
                <a:latin typeface="Poppins"/>
              </a:rPr>
              <a:t>During the year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04994" y="2407559"/>
            <a:ext cx="4472117" cy="91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en-US" sz="6424">
                <a:solidFill>
                  <a:srgbClr val="FFFFFF"/>
                </a:solidFill>
                <a:latin typeface="Poppins Ultra-Bold"/>
              </a:rPr>
              <a:t>2022,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42711" y="3951477"/>
            <a:ext cx="11062637" cy="203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2"/>
              </a:lnSpc>
            </a:pPr>
            <a:r>
              <a:rPr lang="en-US" sz="4002">
                <a:solidFill>
                  <a:srgbClr val="FFFFFF"/>
                </a:solidFill>
                <a:latin typeface="Poppins"/>
              </a:rPr>
              <a:t>VSBFA awarded more than </a:t>
            </a:r>
            <a:r>
              <a:rPr lang="en-US" sz="4002">
                <a:solidFill>
                  <a:srgbClr val="FFFFFF"/>
                </a:solidFill>
                <a:latin typeface="Poppins Bold"/>
              </a:rPr>
              <a:t>$6.7+ million</a:t>
            </a:r>
            <a:r>
              <a:rPr lang="en-US" sz="4002">
                <a:solidFill>
                  <a:srgbClr val="FFFFFF"/>
                </a:solidFill>
                <a:latin typeface="Poppins"/>
              </a:rPr>
              <a:t> in small business financing, creating and impacting nearly </a:t>
            </a:r>
            <a:r>
              <a:rPr lang="en-US" sz="4002">
                <a:solidFill>
                  <a:srgbClr val="FFFFFF"/>
                </a:solidFill>
                <a:latin typeface="Poppins Bold"/>
              </a:rPr>
              <a:t>20,000 jobs</a:t>
            </a:r>
            <a:r>
              <a:rPr lang="en-US" sz="4002">
                <a:solidFill>
                  <a:srgbClr val="FFFFFF"/>
                </a:solidFill>
                <a:latin typeface="Poppins"/>
              </a:rPr>
              <a:t> in the Commonwealth.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73082" y="7002762"/>
            <a:ext cx="14941837" cy="1871650"/>
            <a:chOff x="0" y="0"/>
            <a:chExt cx="19922449" cy="2495534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 t="68919" b="12172"/>
            <a:stretch>
              <a:fillRect/>
            </a:stretch>
          </p:blipFill>
          <p:spPr>
            <a:xfrm>
              <a:off x="0" y="0"/>
              <a:ext cx="19922449" cy="24955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3082" y="1412588"/>
            <a:ext cx="14941837" cy="7461825"/>
          </a:xfrm>
          <a:custGeom>
            <a:avLst/>
            <a:gdLst/>
            <a:ahLst/>
            <a:cxnLst/>
            <a:rect l="l" t="t" r="r" b="b"/>
            <a:pathLst>
              <a:path w="14941837" h="7461825">
                <a:moveTo>
                  <a:pt x="0" y="0"/>
                </a:moveTo>
                <a:lnTo>
                  <a:pt x="14941836" y="0"/>
                </a:lnTo>
                <a:lnTo>
                  <a:pt x="14941836" y="7461824"/>
                </a:lnTo>
                <a:lnTo>
                  <a:pt x="0" y="7461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73" b="-114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701858" y="4675205"/>
            <a:ext cx="4592081" cy="3765506"/>
          </a:xfrm>
          <a:custGeom>
            <a:avLst/>
            <a:gdLst/>
            <a:ahLst/>
            <a:cxnLst/>
            <a:rect l="l" t="t" r="r" b="b"/>
            <a:pathLst>
              <a:path w="4592081" h="3765506">
                <a:moveTo>
                  <a:pt x="0" y="0"/>
                </a:moveTo>
                <a:lnTo>
                  <a:pt x="4592081" y="0"/>
                </a:lnTo>
                <a:lnTo>
                  <a:pt x="4592081" y="3765506"/>
                </a:lnTo>
                <a:lnTo>
                  <a:pt x="0" y="3765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73082" y="3460115"/>
            <a:ext cx="14941837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D4677"/>
                </a:solidFill>
                <a:latin typeface="Glacial Indifference Bold"/>
              </a:rPr>
              <a:t>VSBFA and TRRC Partnership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5482" y="1564988"/>
            <a:ext cx="14941837" cy="7461825"/>
            <a:chOff x="0" y="0"/>
            <a:chExt cx="3935299" cy="1965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5299" cy="1965254"/>
            </a:xfrm>
            <a:custGeom>
              <a:avLst/>
              <a:gdLst/>
              <a:ahLst/>
              <a:cxnLst/>
              <a:rect l="l" t="t" r="r" b="b"/>
              <a:pathLst>
                <a:path w="3935299" h="1965254">
                  <a:moveTo>
                    <a:pt x="0" y="0"/>
                  </a:moveTo>
                  <a:lnTo>
                    <a:pt x="3935299" y="0"/>
                  </a:lnTo>
                  <a:lnTo>
                    <a:pt x="3935299" y="1965254"/>
                  </a:lnTo>
                  <a:lnTo>
                    <a:pt x="0" y="1965254"/>
                  </a:lnTo>
                  <a:close/>
                </a:path>
              </a:pathLst>
            </a:custGeom>
            <a:solidFill>
              <a:srgbClr val="EBF6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935299" cy="202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53010" y="1940020"/>
            <a:ext cx="14164380" cy="8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Glacial Indifference Bold"/>
              </a:rPr>
              <a:t>The Loan Product (1/4)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3010" y="3225946"/>
            <a:ext cx="13886780" cy="534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5" lvl="1">
              <a:lnSpc>
                <a:spcPts val="4200"/>
              </a:lnSpc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Total funds allocated: $10 million to borrowers in Tobacco Region</a:t>
            </a:r>
          </a:p>
          <a:p>
            <a:pPr marL="323855" lvl="1">
              <a:lnSpc>
                <a:spcPts val="4200"/>
              </a:lnSpc>
            </a:pPr>
            <a:endParaRPr lang="en-US" sz="3000" spc="75" dirty="0">
              <a:solidFill>
                <a:srgbClr val="000000"/>
              </a:solidFill>
              <a:latin typeface="Glacial Indifference"/>
            </a:endParaRPr>
          </a:p>
          <a:p>
            <a:pPr marL="323855" lvl="1">
              <a:lnSpc>
                <a:spcPts val="4200"/>
              </a:lnSpc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Targeted Industries</a:t>
            </a:r>
            <a:r>
              <a:rPr lang="en-US" sz="3000" spc="75">
                <a:solidFill>
                  <a:srgbClr val="000000"/>
                </a:solidFill>
                <a:latin typeface="Glacial Indifference"/>
              </a:rPr>
              <a:t>/Markets:</a:t>
            </a:r>
            <a:endParaRPr lang="en-US" sz="3000" spc="75" dirty="0">
              <a:solidFill>
                <a:srgbClr val="000000"/>
              </a:solidFill>
              <a:latin typeface="Glacial Indifference"/>
            </a:endParaRPr>
          </a:p>
          <a:p>
            <a:pPr marL="1295423" lvl="2" indent="-431808">
              <a:lnSpc>
                <a:spcPts val="4200"/>
              </a:lnSpc>
              <a:buFont typeface="Arial"/>
              <a:buChar char="⚬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Small businesses engaged: </a:t>
            </a:r>
          </a:p>
          <a:p>
            <a:pPr marL="1752623" lvl="3" indent="-431808">
              <a:lnSpc>
                <a:spcPts val="4200"/>
              </a:lnSpc>
              <a:buFont typeface="Arial"/>
              <a:buChar char="⚬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Agribusiness</a:t>
            </a:r>
          </a:p>
          <a:p>
            <a:pPr marL="1752623" lvl="3" indent="-431808">
              <a:lnSpc>
                <a:spcPts val="4200"/>
              </a:lnSpc>
              <a:buFont typeface="Arial"/>
              <a:buChar char="⚬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Energy</a:t>
            </a:r>
          </a:p>
          <a:p>
            <a:pPr marL="1295423" lvl="2" indent="-431808">
              <a:lnSpc>
                <a:spcPts val="4200"/>
              </a:lnSpc>
              <a:buFont typeface="Arial"/>
              <a:buChar char="⚬"/>
            </a:pPr>
            <a:r>
              <a:rPr lang="en-US" sz="3000" spc="75" dirty="0">
                <a:latin typeface="Glacial Indifference"/>
              </a:rPr>
              <a:t>Organizations engaged in economic development:</a:t>
            </a:r>
          </a:p>
          <a:p>
            <a:pPr marL="1752623" lvl="3" indent="-431808">
              <a:lnSpc>
                <a:spcPts val="4200"/>
              </a:lnSpc>
              <a:buFont typeface="Arial"/>
              <a:buChar char="⚬"/>
            </a:pPr>
            <a:r>
              <a:rPr lang="en-US" sz="3000" spc="75" dirty="0">
                <a:latin typeface="Glacial Indifference"/>
              </a:rPr>
              <a:t>IDAs/EDAs</a:t>
            </a:r>
          </a:p>
          <a:p>
            <a:pPr marL="1752623" lvl="3" indent="-431808">
              <a:lnSpc>
                <a:spcPts val="4200"/>
              </a:lnSpc>
              <a:buFont typeface="Arial"/>
              <a:buChar char="⚬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Non-profits</a:t>
            </a:r>
          </a:p>
          <a:p>
            <a:pPr marL="1752623" lvl="3" indent="-431808">
              <a:lnSpc>
                <a:spcPts val="4200"/>
              </a:lnSpc>
              <a:buFont typeface="Arial"/>
              <a:buChar char="⚬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o</a:t>
            </a:r>
            <a:r>
              <a:rPr lang="en-US" sz="3000" spc="75" dirty="0">
                <a:latin typeface="Glacial Indifference"/>
              </a:rPr>
              <a:t>ther political subdivisions of the Commonwealth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5482" y="1564988"/>
            <a:ext cx="14941837" cy="7461825"/>
            <a:chOff x="0" y="0"/>
            <a:chExt cx="3935299" cy="1965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5299" cy="1965254"/>
            </a:xfrm>
            <a:custGeom>
              <a:avLst/>
              <a:gdLst/>
              <a:ahLst/>
              <a:cxnLst/>
              <a:rect l="l" t="t" r="r" b="b"/>
              <a:pathLst>
                <a:path w="3935299" h="1965254">
                  <a:moveTo>
                    <a:pt x="0" y="0"/>
                  </a:moveTo>
                  <a:lnTo>
                    <a:pt x="3935299" y="0"/>
                  </a:lnTo>
                  <a:lnTo>
                    <a:pt x="3935299" y="1965254"/>
                  </a:lnTo>
                  <a:lnTo>
                    <a:pt x="0" y="1965254"/>
                  </a:lnTo>
                  <a:close/>
                </a:path>
              </a:pathLst>
            </a:custGeom>
            <a:solidFill>
              <a:srgbClr val="EBF6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935299" cy="202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53010" y="1940020"/>
            <a:ext cx="14164380" cy="8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Glacial Indifference Bold"/>
              </a:rPr>
              <a:t>The Loan Product (2/4)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3010" y="2983022"/>
            <a:ext cx="13886780" cy="645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1055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Funds reside at TRRC, transferred to VSBFA when TRRC approves each loan</a:t>
            </a:r>
          </a:p>
          <a:p>
            <a:pPr marL="781055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VSBFA to earn 50 basis points in interest on each loan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Target rate for loan is ~6%, 5.5% to TRRC plus VSBFA fee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Rate will differ depending on risk (e.g. loans to IDAs/EDAs backed with moral obligations offered at lower rate vs. loans to businesses, generally targeting at least 200 basis points below their commercial loan. 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 spc="75" dirty="0">
                <a:solidFill>
                  <a:srgbClr val="000000"/>
                </a:solidFill>
                <a:latin typeface="Glacial Indifference"/>
              </a:rPr>
              <a:t>Will not compete with commercial banks on loans to private entities.  For example: loans will take second-lean position when partnering with commercial lenders or provide loans on equipment and more specialized assets to help make deals work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200" spc="72" dirty="0">
                <a:solidFill>
                  <a:srgbClr val="000000"/>
                </a:solidFill>
                <a:latin typeface="Glacial Indifference Bold"/>
              </a:rPr>
              <a:t>Prohibited Lending Areas:</a:t>
            </a:r>
            <a:r>
              <a:rPr lang="en-US" sz="3200" spc="72" dirty="0">
                <a:solidFill>
                  <a:srgbClr val="000000"/>
                </a:solidFill>
                <a:latin typeface="Glacial Indifference"/>
              </a:rPr>
              <a:t> Retail and Start-ups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endParaRPr lang="en-US" sz="3000" spc="75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83B87FF524E4A834B7601B103E022" ma:contentTypeVersion="3" ma:contentTypeDescription="Create a new document." ma:contentTypeScope="" ma:versionID="1373112d2a216d11ce8844abffbc3aec">
  <xsd:schema xmlns:xsd="http://www.w3.org/2001/XMLSchema" xmlns:xs="http://www.w3.org/2001/XMLSchema" xmlns:p="http://schemas.microsoft.com/office/2006/metadata/properties" xmlns:ns3="7e3c298c-8050-446a-ba85-d88a067d8ec9" targetNamespace="http://schemas.microsoft.com/office/2006/metadata/properties" ma:root="true" ma:fieldsID="b28ad009be1208c0833f8b738d27d037" ns3:_="">
    <xsd:import namespace="7e3c298c-8050-446a-ba85-d88a067d8e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c298c-8050-446a-ba85-d88a067d8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664FB-DCD5-499E-AED2-1DB2357375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B81FA8-59B8-43D0-BBA2-057DCCC1D0A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e3c298c-8050-446a-ba85-d88a067d8ec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F0E3B5C-D875-4EE1-BE10-B11684D573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3c298c-8050-446a-ba85-d88a067d8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881</Words>
  <Application>Microsoft Office PowerPoint</Application>
  <PresentationFormat>Custom</PresentationFormat>
  <Paragraphs>161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Poppins</vt:lpstr>
      <vt:lpstr>Glacial Indifference</vt:lpstr>
      <vt:lpstr>Glacial Indifference Bold</vt:lpstr>
      <vt:lpstr>Poppins Ultra-Bold</vt:lpstr>
      <vt:lpstr>Calibri</vt:lpstr>
      <vt:lpstr>League Spartan</vt:lpstr>
      <vt:lpstr>Poppins Bold</vt:lpstr>
      <vt:lpstr>Canva Sans 2</vt:lpstr>
      <vt:lpstr>Calibri Light</vt:lpstr>
      <vt:lpstr>Arial</vt:lpstr>
      <vt:lpstr>Canva Sans 2 Bold</vt:lpstr>
      <vt:lpstr>Office Theme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 Committee Tob. Comm. Presentation</dc:title>
  <dc:creator>Stephen Versen</dc:creator>
  <cp:lastModifiedBy>Suzette Patterson</cp:lastModifiedBy>
  <cp:revision>10</cp:revision>
  <cp:lastPrinted>2023-12-15T18:52:15Z</cp:lastPrinted>
  <dcterms:created xsi:type="dcterms:W3CDTF">2006-08-16T00:00:00Z</dcterms:created>
  <dcterms:modified xsi:type="dcterms:W3CDTF">2024-01-05T21:50:33Z</dcterms:modified>
  <dc:identifier>DAF2PZI3818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0x010100A8983B87FF524E4A834B7601B103E022</vt:lpwstr>
  </property>
</Properties>
</file>